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8" r:id="rId5"/>
    <p:sldId id="259" r:id="rId6"/>
    <p:sldId id="267" r:id="rId7"/>
    <p:sldId id="265" r:id="rId8"/>
    <p:sldId id="268" r:id="rId9"/>
    <p:sldId id="273" r:id="rId10"/>
    <p:sldId id="271" r:id="rId11"/>
    <p:sldId id="257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BD474-2182-40EC-94B2-97DD7D1DCD1F}" v="2" dt="2020-11-29T14:11:18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oelman" userId="c51739c0-5d39-4e94-8f53-e2eb52cb3da4" providerId="ADAL" clId="{392BD474-2182-40EC-94B2-97DD7D1DCD1F}"/>
    <pc:docChg chg="custSel modSld">
      <pc:chgData name="Simon Poelman" userId="c51739c0-5d39-4e94-8f53-e2eb52cb3da4" providerId="ADAL" clId="{392BD474-2182-40EC-94B2-97DD7D1DCD1F}" dt="2020-11-29T14:11:18.085" v="6" actId="20577"/>
      <pc:docMkLst>
        <pc:docMk/>
      </pc:docMkLst>
      <pc:sldChg chg="addSp delSp modSp">
        <pc:chgData name="Simon Poelman" userId="c51739c0-5d39-4e94-8f53-e2eb52cb3da4" providerId="ADAL" clId="{392BD474-2182-40EC-94B2-97DD7D1DCD1F}" dt="2020-11-29T14:11:00.950" v="5" actId="14100"/>
        <pc:sldMkLst>
          <pc:docMk/>
          <pc:sldMk cId="3565387445" sldId="258"/>
        </pc:sldMkLst>
        <pc:picChg chg="del">
          <ac:chgData name="Simon Poelman" userId="c51739c0-5d39-4e94-8f53-e2eb52cb3da4" providerId="ADAL" clId="{392BD474-2182-40EC-94B2-97DD7D1DCD1F}" dt="2020-11-29T14:09:47.531" v="0" actId="478"/>
          <ac:picMkLst>
            <pc:docMk/>
            <pc:sldMk cId="3565387445" sldId="258"/>
            <ac:picMk id="4" creationId="{0860C641-5F55-4291-8959-9AEC813F6798}"/>
          </ac:picMkLst>
        </pc:picChg>
        <pc:picChg chg="add mod">
          <ac:chgData name="Simon Poelman" userId="c51739c0-5d39-4e94-8f53-e2eb52cb3da4" providerId="ADAL" clId="{392BD474-2182-40EC-94B2-97DD7D1DCD1F}" dt="2020-11-29T14:11:00.950" v="5" actId="14100"/>
          <ac:picMkLst>
            <pc:docMk/>
            <pc:sldMk cId="3565387445" sldId="258"/>
            <ac:picMk id="5" creationId="{0A3C40E8-B6FE-4C89-ACF7-08E2ADEADB5E}"/>
          </ac:picMkLst>
        </pc:picChg>
      </pc:sldChg>
      <pc:sldChg chg="modSp">
        <pc:chgData name="Simon Poelman" userId="c51739c0-5d39-4e94-8f53-e2eb52cb3da4" providerId="ADAL" clId="{392BD474-2182-40EC-94B2-97DD7D1DCD1F}" dt="2020-11-29T14:11:18.085" v="6" actId="20577"/>
        <pc:sldMkLst>
          <pc:docMk/>
          <pc:sldMk cId="65000330" sldId="267"/>
        </pc:sldMkLst>
        <pc:spChg chg="mod">
          <ac:chgData name="Simon Poelman" userId="c51739c0-5d39-4e94-8f53-e2eb52cb3da4" providerId="ADAL" clId="{392BD474-2182-40EC-94B2-97DD7D1DCD1F}" dt="2020-11-29T14:11:18.085" v="6" actId="20577"/>
          <ac:spMkLst>
            <pc:docMk/>
            <pc:sldMk cId="65000330" sldId="267"/>
            <ac:spMk id="3" creationId="{B0C10B2B-8013-4DB1-9761-1D60F04479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5qfGpmJ09I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6jObvZfy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695AA-FDEB-47B9-9FCB-694B68796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Welzijn &amp; Contactinnovaties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FFF115-EAEC-408C-8980-970B2CF5D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02386"/>
            <a:ext cx="7766936" cy="1096899"/>
          </a:xfrm>
        </p:spPr>
        <p:txBody>
          <a:bodyPr/>
          <a:lstStyle/>
          <a:p>
            <a:r>
              <a:rPr lang="nl-NL" b="1" dirty="0"/>
              <a:t>Voorbereiding tablet-project</a:t>
            </a:r>
          </a:p>
          <a:p>
            <a:r>
              <a:rPr lang="nl-NL" b="1" dirty="0"/>
              <a:t>Les 2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3C40E8-B6FE-4C89-ACF7-08E2ADEA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3655056"/>
            <a:ext cx="5010151" cy="26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AA2B3-A8D1-4D55-95DA-557CCFFF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94635" cy="1320800"/>
          </a:xfrm>
        </p:spPr>
        <p:txBody>
          <a:bodyPr/>
          <a:lstStyle/>
          <a:p>
            <a:r>
              <a:rPr lang="nl-NL" dirty="0"/>
              <a:t>Nabespreking opdracht 1 (vorige week)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11E0E-C655-4D06-B9E0-74EED73D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88249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/>
              <a:t>Opdracht 1 Opstartbijeenkomst</a:t>
            </a:r>
          </a:p>
          <a:p>
            <a:r>
              <a:rPr lang="nl-NL" dirty="0"/>
              <a:t>Pak je laptop erbij (1 per duo is genoeg)</a:t>
            </a:r>
          </a:p>
          <a:p>
            <a:r>
              <a:rPr lang="nl-NL" dirty="0"/>
              <a:t>Pak de opdracht erbij van vorige week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2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54455-ED73-44AD-9F95-6928B523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 bij Noorderpoort Appingedam!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60BCDA-7C91-4BF6-9B4E-29333BB8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1352721"/>
            <a:ext cx="9611885" cy="5349920"/>
          </a:xfrm>
        </p:spPr>
        <p:txBody>
          <a:bodyPr/>
          <a:lstStyle/>
          <a:p>
            <a:r>
              <a:rPr lang="nl-NL" dirty="0"/>
              <a:t>Welkom aan de nieuwe leerlingen van de ‘Rutger Koplandschool’ uit Siddeburen </a:t>
            </a:r>
          </a:p>
          <a:p>
            <a:r>
              <a:rPr lang="nl-NL" dirty="0"/>
              <a:t>Nieuwe leerlingen stellen zich kort voor</a:t>
            </a:r>
          </a:p>
          <a:p>
            <a:r>
              <a:rPr lang="nl-NL" dirty="0"/>
              <a:t>Vertel kort iets over:</a:t>
            </a:r>
          </a:p>
          <a:p>
            <a:pPr>
              <a:buFontTx/>
              <a:buChar char="-"/>
            </a:pPr>
            <a:r>
              <a:rPr lang="nl-NL" dirty="0"/>
              <a:t>Je naam + leeftijd</a:t>
            </a:r>
          </a:p>
          <a:p>
            <a:pPr>
              <a:buFontTx/>
              <a:buChar char="-"/>
            </a:pPr>
            <a:r>
              <a:rPr lang="nl-NL" dirty="0"/>
              <a:t>Woonplaats</a:t>
            </a:r>
          </a:p>
          <a:p>
            <a:pPr>
              <a:buFontTx/>
              <a:buChar char="-"/>
            </a:pPr>
            <a:r>
              <a:rPr lang="nl-NL" dirty="0"/>
              <a:t>Hobby of vrije tijdsbesteding</a:t>
            </a:r>
          </a:p>
          <a:p>
            <a:r>
              <a:rPr lang="nl-NL" dirty="0"/>
              <a:t>Korte terugblik </a:t>
            </a:r>
            <a:r>
              <a:rPr lang="nl-NL" dirty="0" err="1"/>
              <a:t>opstartles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6B2EB6-2F1E-44D2-A348-CFE97001D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75" y="-1"/>
            <a:ext cx="2562225" cy="25622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038247-DF82-4E76-B1F5-23EFA19E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91" y="4804646"/>
            <a:ext cx="3867150" cy="20658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4E1C658-23E1-47D9-957C-E65ED4080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627" y="2562224"/>
            <a:ext cx="4431374" cy="22299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A67BAE3-0D82-4E36-99DF-6CBFD61E8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792161"/>
            <a:ext cx="4003365" cy="20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FA305-9E7B-4C11-B242-43B89E70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les 1 (we waren bij ‘beeldzorg’)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10B2B-8013-4DB1-9761-1D60F0447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9507"/>
            <a:ext cx="9061470" cy="5273336"/>
          </a:xfrm>
        </p:spPr>
        <p:txBody>
          <a:bodyPr>
            <a:normAutofit/>
          </a:bodyPr>
          <a:lstStyle/>
          <a:p>
            <a:r>
              <a:rPr lang="nl-NL" dirty="0"/>
              <a:t>Met beeldzorg kunnen zorgverlener en zorgvrager op afstand met elkaar communiceren. </a:t>
            </a:r>
          </a:p>
          <a:p>
            <a:r>
              <a:rPr lang="nl-NL" dirty="0"/>
              <a:t>In de verstandelijke gehandicapten zorg en geestelijke gezondheidszorg wordt beeldzorg gebruikt voor ondersteuning bij vraagstukken rondom dag-structuur of sociale contacten. </a:t>
            </a:r>
          </a:p>
          <a:p>
            <a:r>
              <a:rPr lang="nl-NL" dirty="0"/>
              <a:t>De huisarts of de specialist in het ziekenhuis gebruiken beeldzorg voor controle of het bespreken van testuitslagen. Vergelijk het met 'Skype', maar dan via een beveiligde verbinding. </a:t>
            </a:r>
          </a:p>
          <a:p>
            <a:r>
              <a:rPr lang="nl-NL" dirty="0"/>
              <a:t>Beeldzorg kan op verschillende manieren worden verleend;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via de iPad,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via de tv (met een webcam)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Via beeldtelefoon.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4BCF9D-8785-4BBE-86B3-FC9CB309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847" y="0"/>
            <a:ext cx="3020154" cy="20097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5610F80-F1E9-4D8C-9B51-9EA341DB7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4151481"/>
            <a:ext cx="4067175" cy="2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BA523-FCAB-486F-858B-664EC290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Robotica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AFD711-F8D6-4267-AE92-4810490E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44" y="1270000"/>
            <a:ext cx="8596668" cy="5334986"/>
          </a:xfrm>
        </p:spPr>
        <p:txBody>
          <a:bodyPr>
            <a:normAutofit/>
          </a:bodyPr>
          <a:lstStyle/>
          <a:p>
            <a:r>
              <a:rPr lang="nl-NL" dirty="0"/>
              <a:t>Robotica wordt steeds vaker toegepast in de zorg. </a:t>
            </a:r>
          </a:p>
          <a:p>
            <a:r>
              <a:rPr lang="nl-NL" dirty="0"/>
              <a:t>Het aantal soorten en maten robots voor de zorg is inmiddels enorm! </a:t>
            </a:r>
          </a:p>
          <a:p>
            <a:r>
              <a:rPr lang="nl-NL" dirty="0"/>
              <a:t>In tabel 1.1 is weergegeven waarbij robots kunnen ondersteunen. </a:t>
            </a:r>
          </a:p>
          <a:p>
            <a:r>
              <a:rPr lang="nl-NL" dirty="0" err="1"/>
              <a:t>Exoskeleton</a:t>
            </a:r>
            <a:r>
              <a:rPr lang="nl-NL" dirty="0"/>
              <a:t> zorgt ervoor dat mensen worden ondersteund bij het lopen. </a:t>
            </a:r>
          </a:p>
          <a:p>
            <a:r>
              <a:rPr lang="nl-NL" dirty="0" err="1"/>
              <a:t>Kaspar</a:t>
            </a:r>
            <a:r>
              <a:rPr lang="nl-NL" dirty="0"/>
              <a:t> en </a:t>
            </a:r>
            <a:r>
              <a:rPr lang="nl-NL" dirty="0" err="1"/>
              <a:t>Zora</a:t>
            </a:r>
            <a:r>
              <a:rPr lang="nl-NL" dirty="0"/>
              <a:t> worden ingezet voor therapie met autistische kinderen. </a:t>
            </a:r>
          </a:p>
          <a:p>
            <a:r>
              <a:rPr lang="nl-NL" dirty="0" err="1"/>
              <a:t>Paro</a:t>
            </a:r>
            <a:r>
              <a:rPr lang="nl-NL" dirty="0"/>
              <a:t> en </a:t>
            </a:r>
            <a:r>
              <a:rPr lang="nl-NL" dirty="0" err="1"/>
              <a:t>Robocat</a:t>
            </a:r>
            <a:r>
              <a:rPr lang="nl-NL" dirty="0"/>
              <a:t> helpen bij het maken van contact met of activering van ouderen in een woonzorgcentrum of verpleeghuis</a:t>
            </a:r>
          </a:p>
          <a:p>
            <a:r>
              <a:rPr lang="nl-NL" dirty="0"/>
              <a:t>Je hebt robotstofzuigers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79F6A0-EE59-43D8-A4FB-21FD72A7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75" y="0"/>
            <a:ext cx="3588826" cy="22288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2DCF08-573A-4470-9120-01E527FA9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39" y="4333726"/>
            <a:ext cx="6174886" cy="250854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41187D-B03C-4C5A-8794-69872324C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75" y="3686751"/>
            <a:ext cx="4233739" cy="31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0AC18-10F7-4894-9F64-9E5D16D2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Wearables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BA980-5768-49A5-B0CA-E5D32CC2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0000"/>
            <a:ext cx="9318923" cy="3880773"/>
          </a:xfrm>
        </p:spPr>
        <p:txBody>
          <a:bodyPr/>
          <a:lstStyle/>
          <a:p>
            <a:r>
              <a:rPr lang="nl-NL" dirty="0"/>
              <a:t>Wie van jullie heeft of kent iemand met een smartwatch?</a:t>
            </a:r>
          </a:p>
          <a:p>
            <a:r>
              <a:rPr lang="nl-NL" dirty="0"/>
              <a:t>Welke gegevens registreert deze allemaal? </a:t>
            </a:r>
          </a:p>
          <a:p>
            <a:r>
              <a:rPr lang="nl-NL" dirty="0"/>
              <a:t>Wearables zijn producten die je op het lichaam draagt en die data meten over de gezondheid.</a:t>
            </a:r>
          </a:p>
          <a:p>
            <a:r>
              <a:rPr lang="nl-NL" dirty="0"/>
              <a:t>De bekendste wearables zijn de Apple Watch, </a:t>
            </a:r>
            <a:r>
              <a:rPr lang="nl-NL" dirty="0" err="1"/>
              <a:t>Fitbit</a:t>
            </a:r>
            <a:r>
              <a:rPr lang="nl-NL" dirty="0"/>
              <a:t> en de Google </a:t>
            </a:r>
            <a:r>
              <a:rPr lang="nl-NL" dirty="0" err="1"/>
              <a:t>glass</a:t>
            </a:r>
            <a:endParaRPr lang="nl-NL" dirty="0"/>
          </a:p>
          <a:p>
            <a:r>
              <a:rPr lang="nl-NL" dirty="0"/>
              <a:t>Wearables bevatten sensoren waardoor het mogelijk is om informatie te verkrijgen. </a:t>
            </a:r>
          </a:p>
          <a:p>
            <a:r>
              <a:rPr lang="nl-NL" dirty="0"/>
              <a:t>Deze informatie kan bijdragen aan bijvoorbeeld gezondheidspreventie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325A52-3496-4A43-A698-EB853A96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45" y="4017260"/>
            <a:ext cx="5249779" cy="24035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45A360-E7FF-4CCF-A826-0B83B559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24" y="0"/>
            <a:ext cx="4410576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70BFF-317D-46B7-9159-B4E5147C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26024-791E-4BC4-BF64-640DC0B9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Neemt Sofie ons eerst mee naar de</a:t>
            </a:r>
            <a:br>
              <a:rPr lang="nl-NL" dirty="0"/>
            </a:br>
            <a:r>
              <a:rPr lang="nl-NL" dirty="0"/>
              <a:t>'ethische dilemma's’ die je kunt tegenkomen: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FD1EF0-929B-4186-AE6E-B1D9383EF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75" y="2194666"/>
            <a:ext cx="3568500" cy="36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8D75F-AA52-41B6-A74A-277FB20B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thema 2 - webvlog Sofie">
            <a:hlinkClick r:id="" action="ppaction://media"/>
            <a:extLst>
              <a:ext uri="{FF2B5EF4-FFF2-40B4-BE49-F238E27FC236}">
                <a16:creationId xmlns:a16="http://schemas.microsoft.com/office/drawing/2014/main" id="{B9CA9993-6AE6-450A-87C5-FCA5BB3701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E3D45-5996-44EB-8BA2-E4C77268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Opdracht 2: Bewegingssensor bij het bed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B50C58-478B-490D-99FA-3FBA363D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3843"/>
            <a:ext cx="9345555" cy="5514157"/>
          </a:xfrm>
        </p:spPr>
        <p:txBody>
          <a:bodyPr>
            <a:normAutofit/>
          </a:bodyPr>
          <a:lstStyle/>
          <a:p>
            <a:r>
              <a:rPr lang="nl-NL" dirty="0"/>
              <a:t>Ter inleiding</a:t>
            </a:r>
          </a:p>
          <a:p>
            <a:r>
              <a:rPr lang="nl-NL" dirty="0"/>
              <a:t>Wat is een MDO?</a:t>
            </a:r>
          </a:p>
          <a:p>
            <a:r>
              <a:rPr lang="nl-NL" i="1" dirty="0"/>
              <a:t>Multidisciplinair overleg (MDO) = ‘overleg van deskundigen uit verschillende beroepsgroepen die samen de zorg/begeleiding organiseren’. </a:t>
            </a:r>
          </a:p>
          <a:p>
            <a:r>
              <a:rPr lang="nl-NL" dirty="0"/>
              <a:t>Jullie gaan een filmpje bekijken over een MDO over een zorgvrager (het zou je oma kunnen zijn).</a:t>
            </a:r>
          </a:p>
          <a:p>
            <a:r>
              <a:rPr lang="nl-NL" dirty="0"/>
              <a:t>In het filmpje worden ethische waarden besproken. </a:t>
            </a:r>
          </a:p>
          <a:p>
            <a:r>
              <a:rPr lang="nl-NL" dirty="0"/>
              <a:t>Ethische waarden zijn zaken die </a:t>
            </a:r>
            <a:r>
              <a:rPr lang="nl-NL" u="sng" dirty="0"/>
              <a:t>waardevol</a:t>
            </a:r>
            <a:r>
              <a:rPr lang="nl-NL" dirty="0"/>
              <a:t> zijn: o.a. veiligheid, autonomie (=zelfstandigheid) en privacy bij het inzetten van zorgtechnologie.</a:t>
            </a:r>
          </a:p>
          <a:p>
            <a:r>
              <a:rPr lang="nl-NL" dirty="0"/>
              <a:t>Ze bespreken of ze in de begeleiding technologie kunnen inzetten.</a:t>
            </a:r>
          </a:p>
          <a:p>
            <a:r>
              <a:rPr lang="nl-NL" dirty="0"/>
              <a:t>Na het kijken beantwoorden jullie samen </a:t>
            </a:r>
            <a:r>
              <a:rPr lang="nl-NL" u="sng" dirty="0"/>
              <a:t>als duo</a:t>
            </a:r>
            <a:r>
              <a:rPr lang="nl-NL" dirty="0"/>
              <a:t> de vragen die horen bij het filmpje.</a:t>
            </a:r>
          </a:p>
          <a:p>
            <a:r>
              <a:rPr lang="nl-NL" dirty="0"/>
              <a:t>Dat kan deels ook in het restaurantgedeelte. </a:t>
            </a:r>
          </a:p>
          <a:p>
            <a:r>
              <a:rPr lang="nl-NL" dirty="0"/>
              <a:t>We sluiten af met een nabespreking van de opdrachten (1 &amp; 2).</a:t>
            </a:r>
          </a:p>
          <a:p>
            <a:r>
              <a:rPr lang="nl-NL" dirty="0"/>
              <a:t>Nu eerst het filmpje van het MDO over mevrouw Janssen:</a:t>
            </a:r>
          </a:p>
        </p:txBody>
      </p:sp>
    </p:spTree>
    <p:extLst>
      <p:ext uri="{BB962C8B-B14F-4D97-AF65-F5344CB8AC3E}">
        <p14:creationId xmlns:p14="http://schemas.microsoft.com/office/powerpoint/2010/main" val="39922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F1C01-36E7-4CD5-91C9-9BEEC9F7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Domotica 1">
            <a:hlinkClick r:id="" action="ppaction://media"/>
            <a:extLst>
              <a:ext uri="{FF2B5EF4-FFF2-40B4-BE49-F238E27FC236}">
                <a16:creationId xmlns:a16="http://schemas.microsoft.com/office/drawing/2014/main" id="{0851C992-FF9C-483E-A284-974A24A5E7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642" y="13195"/>
            <a:ext cx="12204642" cy="68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1" ma:contentTypeDescription="Een nieuw document maken." ma:contentTypeScope="" ma:versionID="37b35fc8134a25b71568975ce5a21f6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fd33a5e18c50f937d3bc3b58781ef04c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748DF4-CEB6-4E0D-A3FC-00A148C0F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B27AC2-1A28-40C3-82DF-BC8D02DD0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8392F-DA5B-49C6-A293-9AAB8D42C2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484</Words>
  <Application>Microsoft Office PowerPoint</Application>
  <PresentationFormat>Breedbeeld</PresentationFormat>
  <Paragraphs>52</Paragraphs>
  <Slides>10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Welzijn &amp; Contactinnovaties </vt:lpstr>
      <vt:lpstr>Welkom bij Noorderpoort Appingedam!</vt:lpstr>
      <vt:lpstr>Vervolg les 1 (we waren bij ‘beeldzorg’) </vt:lpstr>
      <vt:lpstr>Robotica</vt:lpstr>
      <vt:lpstr>Wearables</vt:lpstr>
      <vt:lpstr>Vandaag: </vt:lpstr>
      <vt:lpstr>PowerPoint-presentatie</vt:lpstr>
      <vt:lpstr>Opdracht 2: Bewegingssensor bij het bed </vt:lpstr>
      <vt:lpstr>PowerPoint-presentatie</vt:lpstr>
      <vt:lpstr>Nabespreking opdracht 1 (vorige week)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Welzijn &amp; Contactinnovaties </dc:title>
  <dc:creator>Simon Poelman</dc:creator>
  <cp:lastModifiedBy>Simon Poelman</cp:lastModifiedBy>
  <cp:revision>10</cp:revision>
  <dcterms:created xsi:type="dcterms:W3CDTF">2020-11-29T11:43:38Z</dcterms:created>
  <dcterms:modified xsi:type="dcterms:W3CDTF">2020-11-29T14:11:28Z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